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12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943C"/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269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DB0719-8D86-41A0-9AB4-B62456840EE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165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96F4ED2-EA66-46FD-936F-F7EBFC13BFE6}" type="slidenum">
              <a:rPr lang="en-US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6F1F10-9923-4030-BDF7-81A178072ED2}" type="slidenum">
              <a:rPr lang="en-GB"/>
              <a:pPr/>
              <a:t>7</a:t>
            </a:fld>
            <a:endParaRPr lang="en-GB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u</a:t>
            </a:r>
            <a:r>
              <a:rPr lang="en-US"/>
              <a:t> can also be viewed as unobserved factor</a:t>
            </a:r>
            <a:endParaRPr lang="en-GB" i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FDD31A-D3BD-442B-B665-C66E0448F896}" type="slidenum">
              <a:rPr lang="en-GB"/>
              <a:pPr/>
              <a:t>9</a:t>
            </a:fld>
            <a:endParaRPr lang="en-GB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Zero conditional mean assumption: for any given value of x, the average of the </a:t>
            </a:r>
            <a:r>
              <a:rPr lang="en-US" dirty="0" err="1"/>
              <a:t>unobservables</a:t>
            </a:r>
            <a:r>
              <a:rPr lang="en-US" dirty="0"/>
              <a:t> is the same and therefore must equal the average value of u in the entire population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964AF-1E92-4053-AADC-A08403E89C47}" type="slidenum">
              <a:rPr lang="en-GB"/>
              <a:pPr/>
              <a:t>10</a:t>
            </a:fld>
            <a:endParaRPr lang="en-GB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one-unit increase in x changes the expected value of y by the amount </a:t>
            </a:r>
            <a:r>
              <a:rPr lang="el-GR" i="1">
                <a:cs typeface="Arial" charset="0"/>
              </a:rPr>
              <a:t>β</a:t>
            </a:r>
            <a:r>
              <a:rPr lang="en-US" i="1" baseline="-25000">
                <a:cs typeface="Arial" charset="0"/>
              </a:rPr>
              <a:t>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E245-DAD7-467D-B2E2-3D2E9699EA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49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679D-61F4-4E38-8350-F1C233C379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67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38A5-69C7-47A4-9F1B-EF7CFC3B2D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28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6E42-7E68-4F96-BFCD-9E5F209C82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88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6A3C-5729-430A-BE9B-050D389BD5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15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7D5C-1F0E-49FA-BA1B-E4C4F1A23D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22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5775-A0EF-46CB-B7E4-019C906496C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75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0BAA-2FB8-42FF-AA6E-05F501BEFA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82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E9A7-149E-4F53-843C-DDD40BBF3B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17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CC55-60B7-4F74-91D5-ABB11655C7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5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0D67-8260-4F66-BF74-758EC704D0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59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1235C-DDE7-449E-9F7A-8EC5BA694C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37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IFPRI\HarvestChoice\docs\projects\G-CAN\Datathon\Dhaka\Graph1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IFPRI\HarvestChoice\docs\projects\G-CAN\Datathon\Dhaka\Examples.ppt#-1,2,PowerPoint Presentation" TargetMode="External"/><Relationship Id="rId2" Type="http://schemas.openxmlformats.org/officeDocument/2006/relationships/hyperlink" Target="Examples.pp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IFPRI\HarvestChoice\docs\projects\G-CAN\Datathon\Dhaka\Examples.ppt#-1,4,Panel (longitudinal) (same unit over time)" TargetMode="External"/><Relationship Id="rId4" Type="http://schemas.openxmlformats.org/officeDocument/2006/relationships/hyperlink" Target="file:///C:\IFPRI\HarvestChoice\docs\projects\G-CAN\Datathon\Dhaka\Examples.ppt#-1,3,Pooled cross-section (different units over time)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file:///C:\IFPRI\HarvestChoice\docs\projects\G-CAN\Datathon\Dhaka\Syllogism.pptx" TargetMode="External"/><Relationship Id="rId3" Type="http://schemas.openxmlformats.org/officeDocument/2006/relationships/image" Target="../media/image4.svg"/><Relationship Id="rId7" Type="http://schemas.openxmlformats.org/officeDocument/2006/relationships/hyperlink" Target="file:///C:\IFPRI\HarvestChoice\docs\projects\G-CAN\Datathon\Dhaka\how-to-reduce-traffic-jam-in-dhaka-city-in-bangladesh.jp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8.svg"/><Relationship Id="rId4" Type="http://schemas.openxmlformats.org/officeDocument/2006/relationships/hyperlink" Target="file:///C:\IFPRI\HarvestChoice\docs\projects\G-CAN\Datathon\Dhaka\IMG_3020.JPG" TargetMode="Externa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IFPRI\HarvestChoice\docs\projects\G-CAN\Datathon\Dhaka\Graph0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398145"/>
            <a:ext cx="5410200" cy="1448430"/>
          </a:xfrm>
          <a:ex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defRPr/>
            </a:pPr>
            <a:endParaRPr lang="en-US" sz="2800" dirty="0">
              <a:ln w="0">
                <a:noFill/>
              </a:ln>
              <a:solidFill>
                <a:srgbClr val="00000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eaLnBrk="1" hangingPunct="1">
              <a:defRPr/>
            </a:pPr>
            <a:endParaRPr lang="en-US" sz="2800" dirty="0">
              <a:ln w="0">
                <a:noFill/>
              </a:ln>
              <a:solidFill>
                <a:srgbClr val="00000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51520" y="441048"/>
            <a:ext cx="8610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5888" indent="-1158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1600" i="1" dirty="0" err="1">
                <a:solidFill>
                  <a:srgbClr val="77933C"/>
                </a:solidFill>
              </a:rPr>
              <a:t>Datathon</a:t>
            </a:r>
            <a:endParaRPr lang="en-US" sz="1600" i="1" dirty="0">
              <a:solidFill>
                <a:srgbClr val="77933C"/>
              </a:solidFill>
            </a:endParaRPr>
          </a:p>
          <a:p>
            <a:pPr algn="ctr"/>
            <a:r>
              <a:rPr lang="en-US" sz="1600" i="1" dirty="0">
                <a:solidFill>
                  <a:srgbClr val="77933C"/>
                </a:solidFill>
              </a:rPr>
              <a:t>APSU, Dhaka</a:t>
            </a:r>
          </a:p>
          <a:p>
            <a:pPr algn="ctr"/>
            <a:r>
              <a:rPr lang="en-US" sz="1600" i="1" dirty="0">
                <a:solidFill>
                  <a:srgbClr val="77933C"/>
                </a:solidFill>
              </a:rPr>
              <a:t>9 November 2017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520" y="2059317"/>
            <a:ext cx="8610600" cy="267765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en-US" sz="3200" dirty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n-US" sz="3200" dirty="0">
                <a:cs typeface="Arial" charset="0"/>
              </a:rPr>
              <a:t>Introduction to </a:t>
            </a:r>
            <a:r>
              <a:rPr lang="en-US" sz="3200" dirty="0" err="1">
                <a:cs typeface="Arial" charset="0"/>
              </a:rPr>
              <a:t>microeconometrics</a:t>
            </a:r>
            <a:endParaRPr lang="en-US" sz="3200" dirty="0">
              <a:cs typeface="Arial" charset="0"/>
            </a:endParaRPr>
          </a:p>
          <a:p>
            <a:pPr algn="ctr">
              <a:defRPr/>
            </a:pPr>
            <a:endParaRPr lang="en-US" sz="3200" dirty="0">
              <a:latin typeface="Arial" charset="0"/>
              <a:cs typeface="Arial" charset="0"/>
            </a:endParaRPr>
          </a:p>
          <a:p>
            <a:pPr algn="ctr">
              <a:defRPr/>
            </a:pPr>
            <a:endParaRPr lang="en-US" sz="3200" dirty="0">
              <a:cs typeface="Arial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Carlo Azzarri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IFPRI</a:t>
            </a:r>
          </a:p>
        </p:txBody>
      </p:sp>
      <p:pic>
        <p:nvPicPr>
          <p:cNvPr id="20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707478"/>
            <a:ext cx="20351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71153D6-C727-44A9-892D-70030119B8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553780"/>
            <a:ext cx="1728192" cy="94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98324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linear regression model /4</a:t>
            </a:r>
            <a:endParaRPr lang="en-GB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Taking the E(.) of </a:t>
            </a:r>
            <a:r>
              <a:rPr lang="en-US" i="1" dirty="0"/>
              <a:t>(1) </a:t>
            </a:r>
            <a:r>
              <a:rPr lang="en-US" dirty="0"/>
              <a:t>(cond. on 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and using </a:t>
            </a:r>
            <a:r>
              <a:rPr lang="en-US" i="1" dirty="0"/>
              <a:t>(2):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E(</a:t>
            </a:r>
            <a:r>
              <a:rPr lang="en-US" dirty="0" err="1"/>
              <a:t>y|x</a:t>
            </a:r>
            <a:r>
              <a:rPr lang="en-US" dirty="0"/>
              <a:t>)= </a:t>
            </a:r>
            <a:r>
              <a:rPr lang="el-GR" i="1" dirty="0">
                <a:cs typeface="Arial" charset="0"/>
              </a:rPr>
              <a:t>β</a:t>
            </a:r>
            <a:r>
              <a:rPr lang="en-US" i="1" baseline="-25000" dirty="0">
                <a:cs typeface="Arial" charset="0"/>
              </a:rPr>
              <a:t>0</a:t>
            </a:r>
            <a:r>
              <a:rPr lang="en-US" i="1" dirty="0">
                <a:cs typeface="Arial" charset="0"/>
              </a:rPr>
              <a:t>+</a:t>
            </a:r>
            <a:r>
              <a:rPr lang="el-GR" i="1" dirty="0">
                <a:cs typeface="Arial" charset="0"/>
              </a:rPr>
              <a:t>β</a:t>
            </a:r>
            <a:r>
              <a:rPr lang="en-US" i="1" baseline="-25000" dirty="0"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cs typeface="Arial" charset="0"/>
              </a:rPr>
              <a:t>population regression function</a:t>
            </a:r>
            <a:r>
              <a:rPr lang="en-US" dirty="0">
                <a:cs typeface="Arial" charset="0"/>
              </a:rPr>
              <a:t> (</a:t>
            </a:r>
            <a:r>
              <a:rPr lang="en-US" b="1" dirty="0">
                <a:cs typeface="Arial" charset="0"/>
              </a:rPr>
              <a:t>PRF</a:t>
            </a:r>
            <a:r>
              <a:rPr lang="en-US" dirty="0">
                <a:cs typeface="Arial" charset="0"/>
              </a:rPr>
              <a:t>) linear in x.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cs typeface="Arial" charset="0"/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cs typeface="Arial" charset="0"/>
                <a:sym typeface="Wingdings" pitchFamily="2" charset="2"/>
              </a:rPr>
              <a:t></a:t>
            </a:r>
            <a:r>
              <a:rPr lang="en-US" dirty="0">
                <a:cs typeface="Arial" charset="0"/>
              </a:rPr>
              <a:t>Graph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cs typeface="Arial" charset="0"/>
            </a:endParaRPr>
          </a:p>
        </p:txBody>
      </p:sp>
      <p:sp>
        <p:nvSpPr>
          <p:cNvPr id="130052" name="AutoShape 4">
            <a:hlinkClick r:id="rId3" action="ppaction://hlinkfile" highlightClick="1"/>
          </p:cNvPr>
          <p:cNvSpPr>
            <a:spLocks noChangeArrowheads="1"/>
          </p:cNvSpPr>
          <p:nvPr/>
        </p:nvSpPr>
        <p:spPr bwMode="auto">
          <a:xfrm>
            <a:off x="2195736" y="4941168"/>
            <a:ext cx="647700" cy="360362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Purpose and scope of econometrics</a:t>
            </a:r>
          </a:p>
          <a:p>
            <a:pPr marL="0" indent="0">
              <a:buNone/>
            </a:pPr>
            <a:r>
              <a:rPr lang="en-US" dirty="0"/>
              <a:t>2. Type of data</a:t>
            </a:r>
          </a:p>
          <a:p>
            <a:pPr marL="0" indent="0">
              <a:buNone/>
            </a:pPr>
            <a:r>
              <a:rPr lang="en-US" dirty="0"/>
              <a:t>3. Causality</a:t>
            </a:r>
          </a:p>
          <a:p>
            <a:pPr marL="0" indent="0">
              <a:buNone/>
            </a:pPr>
            <a:r>
              <a:rPr lang="en-US" dirty="0"/>
              <a:t>4. Type of models</a:t>
            </a:r>
          </a:p>
          <a:p>
            <a:pPr marL="0" indent="0">
              <a:buNone/>
            </a:pPr>
            <a:r>
              <a:rPr lang="en-US" dirty="0"/>
              <a:t>5. Simple linear regression model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1. Purpose and scope of econometrics</a:t>
            </a:r>
            <a:endParaRPr lang="en-GB" sz="3200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Estimating economic and behavioral relationships</a:t>
            </a:r>
          </a:p>
          <a:p>
            <a:r>
              <a:rPr lang="en-US" dirty="0"/>
              <a:t>Testing economic and behavioral theories</a:t>
            </a:r>
          </a:p>
          <a:p>
            <a:r>
              <a:rPr lang="en-US" dirty="0"/>
              <a:t>Evaluating programs/policy</a:t>
            </a:r>
          </a:p>
          <a:p>
            <a:r>
              <a:rPr lang="en-US" dirty="0"/>
              <a:t>Forecasting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....in general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finding association among phenomena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Type of data</a:t>
            </a:r>
            <a:endParaRPr lang="en-GB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Cross-section 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Time series    </a:t>
            </a:r>
            <a:r>
              <a:rPr lang="en-US" dirty="0">
                <a:sym typeface="Wingdings" pitchFamily="2" charset="2"/>
              </a:rPr>
              <a:t>  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Cross-section (</a:t>
            </a:r>
            <a:r>
              <a:rPr lang="en-US" dirty="0">
                <a:solidFill>
                  <a:srgbClr val="FF0000"/>
                </a:solidFill>
              </a:rPr>
              <a:t>different</a:t>
            </a:r>
            <a:r>
              <a:rPr lang="en-US" dirty="0"/>
              <a:t> unit) over time: pooled cross-section </a:t>
            </a:r>
            <a:r>
              <a:rPr lang="en-US" dirty="0">
                <a:sym typeface="Wingdings" pitchFamily="2" charset="2"/>
              </a:rPr>
              <a:t>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Cross-section (</a:t>
            </a:r>
            <a:r>
              <a:rPr lang="en-US" dirty="0">
                <a:solidFill>
                  <a:srgbClr val="FF0000"/>
                </a:solidFill>
              </a:rPr>
              <a:t>same</a:t>
            </a:r>
            <a:r>
              <a:rPr lang="en-US" dirty="0"/>
              <a:t> unit) over time: panel (longitudinal)    </a:t>
            </a:r>
            <a:r>
              <a:rPr lang="en-US" dirty="0">
                <a:sym typeface="Wingdings" pitchFamily="2" charset="2"/>
              </a:rPr>
              <a:t> 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dirty="0"/>
              <a:t>Non-experimental (observational) vs/ experimental</a:t>
            </a:r>
            <a:endParaRPr lang="en-GB" dirty="0"/>
          </a:p>
        </p:txBody>
      </p:sp>
      <p:sp>
        <p:nvSpPr>
          <p:cNvPr id="99332" name="AutoShape 4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3661047" y="1673426"/>
            <a:ext cx="504825" cy="215900"/>
          </a:xfrm>
          <a:prstGeom prst="actionButtonInformatio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AutoShape 5">
            <a:hlinkClick r:id="rId3" action="ppaction://hlinkpres?slideindex=2&amp;slidetitle=PowerPoint Presentation" highlightClick="1"/>
          </p:cNvPr>
          <p:cNvSpPr>
            <a:spLocks noChangeArrowheads="1"/>
          </p:cNvSpPr>
          <p:nvPr/>
        </p:nvSpPr>
        <p:spPr bwMode="auto">
          <a:xfrm>
            <a:off x="3668147" y="2166687"/>
            <a:ext cx="504825" cy="237490"/>
          </a:xfrm>
          <a:prstGeom prst="actionButtonInformatio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AutoShape 6">
            <a:hlinkClick r:id="rId4" action="ppaction://hlinkpres?slideindex=3&amp;slidetitle=Pooled cross-section (different units over time)" highlightClick="1"/>
          </p:cNvPr>
          <p:cNvSpPr>
            <a:spLocks noChangeArrowheads="1"/>
          </p:cNvSpPr>
          <p:nvPr/>
        </p:nvSpPr>
        <p:spPr bwMode="auto">
          <a:xfrm>
            <a:off x="4904414" y="3044013"/>
            <a:ext cx="504825" cy="215900"/>
          </a:xfrm>
          <a:prstGeom prst="actionButtonInformatio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AutoShape 7">
            <a:hlinkClick r:id="rId5" action="ppaction://hlinkpres?slideindex=4&amp;slidetitle=Panel (longitudinal) (same unit over time)" highlightClick="1"/>
          </p:cNvPr>
          <p:cNvSpPr>
            <a:spLocks noChangeArrowheads="1"/>
          </p:cNvSpPr>
          <p:nvPr/>
        </p:nvSpPr>
        <p:spPr bwMode="auto">
          <a:xfrm>
            <a:off x="4028188" y="3911714"/>
            <a:ext cx="504825" cy="217488"/>
          </a:xfrm>
          <a:prstGeom prst="actionButtonInformatio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uiExpand="1" build="p"/>
      <p:bldP spid="99332" grpId="0" animBg="1"/>
      <p:bldP spid="99333" grpId="0" animBg="1"/>
      <p:bldP spid="99334" grpId="0" animBg="1"/>
      <p:bldP spid="993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Causality</a:t>
            </a:r>
            <a:endParaRPr lang="en-GB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/>
              <a:t>ALL</a:t>
            </a:r>
            <a:r>
              <a:rPr lang="en-US" dirty="0"/>
              <a:t> econometric applications must be extremely cautious on: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Problem of </a:t>
            </a:r>
            <a:r>
              <a:rPr lang="en-US" i="1" dirty="0"/>
              <a:t>other factors being equal</a:t>
            </a:r>
          </a:p>
          <a:p>
            <a:r>
              <a:rPr lang="en-US" dirty="0"/>
              <a:t>Problem of spurious correlation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GB" dirty="0"/>
          </a:p>
        </p:txBody>
      </p:sp>
      <p:pic>
        <p:nvPicPr>
          <p:cNvPr id="5" name="Graphic 4" descr="Car">
            <a:extLst>
              <a:ext uri="{FF2B5EF4-FFF2-40B4-BE49-F238E27FC236}">
                <a16:creationId xmlns:a16="http://schemas.microsoft.com/office/drawing/2014/main" id="{8569BEB0-040F-40F4-AE26-8B9930A3B0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0524" y="4880012"/>
            <a:ext cx="914400" cy="914400"/>
          </a:xfrm>
          <a:prstGeom prst="rect">
            <a:avLst/>
          </a:prstGeom>
        </p:spPr>
      </p:pic>
      <p:sp>
        <p:nvSpPr>
          <p:cNvPr id="6" name="Action Button: Blank 5">
            <a:hlinkClick r:id="rId4" action="ppaction://hlinkfile" highlightClick="1"/>
            <a:extLst>
              <a:ext uri="{FF2B5EF4-FFF2-40B4-BE49-F238E27FC236}">
                <a16:creationId xmlns:a16="http://schemas.microsoft.com/office/drawing/2014/main" id="{308565C3-7AAE-4429-AD18-E3A8A36C8AC6}"/>
              </a:ext>
            </a:extLst>
          </p:cNvPr>
          <p:cNvSpPr/>
          <p:nvPr/>
        </p:nvSpPr>
        <p:spPr>
          <a:xfrm>
            <a:off x="4932040" y="5076462"/>
            <a:ext cx="1512168" cy="504056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Taxi">
            <a:extLst>
              <a:ext uri="{FF2B5EF4-FFF2-40B4-BE49-F238E27FC236}">
                <a16:creationId xmlns:a16="http://schemas.microsoft.com/office/drawing/2014/main" id="{14D45E11-DFFB-4339-A5AD-760A3C1F61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30924" y="4982598"/>
            <a:ext cx="914400" cy="709228"/>
          </a:xfrm>
          <a:prstGeom prst="rect">
            <a:avLst/>
          </a:prstGeom>
        </p:spPr>
      </p:pic>
      <p:sp>
        <p:nvSpPr>
          <p:cNvPr id="9" name="Action Button: Blank 8">
            <a:hlinkClick r:id="rId7" action="ppaction://hlinkfile" highlightClick="1"/>
            <a:extLst>
              <a:ext uri="{FF2B5EF4-FFF2-40B4-BE49-F238E27FC236}">
                <a16:creationId xmlns:a16="http://schemas.microsoft.com/office/drawing/2014/main" id="{09151300-0D2C-43CF-9FA3-AC33B643B3AC}"/>
              </a:ext>
            </a:extLst>
          </p:cNvPr>
          <p:cNvSpPr/>
          <p:nvPr/>
        </p:nvSpPr>
        <p:spPr>
          <a:xfrm>
            <a:off x="1367644" y="5085184"/>
            <a:ext cx="1440160" cy="504056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ADB92D5C-2B3A-455C-9A22-81949443C443}"/>
              </a:ext>
            </a:extLst>
          </p:cNvPr>
          <p:cNvSpPr/>
          <p:nvPr/>
        </p:nvSpPr>
        <p:spPr>
          <a:xfrm>
            <a:off x="3707904" y="4509120"/>
            <a:ext cx="432048" cy="4734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Blank 10">
            <a:hlinkClick r:id="rId8" action="ppaction://hlinkpres?slideindex=1&amp;slidetitle=" highlightClick="1"/>
            <a:extLst>
              <a:ext uri="{FF2B5EF4-FFF2-40B4-BE49-F238E27FC236}">
                <a16:creationId xmlns:a16="http://schemas.microsoft.com/office/drawing/2014/main" id="{6C6461F2-BE42-43F1-BD34-E063AC39B25A}"/>
              </a:ext>
            </a:extLst>
          </p:cNvPr>
          <p:cNvSpPr/>
          <p:nvPr/>
        </p:nvSpPr>
        <p:spPr>
          <a:xfrm>
            <a:off x="7380312" y="3232450"/>
            <a:ext cx="1224136" cy="673224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raphic 12" descr="Brain in head">
            <a:extLst>
              <a:ext uri="{FF2B5EF4-FFF2-40B4-BE49-F238E27FC236}">
                <a16:creationId xmlns:a16="http://schemas.microsoft.com/office/drawing/2014/main" id="{9036BE77-95F6-4286-A692-758F65B31A9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38527" y="3216324"/>
            <a:ext cx="709228" cy="709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uiExpand="1" build="p"/>
      <p:bldP spid="6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of models</a:t>
            </a:r>
            <a:endParaRPr lang="en-GB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Linear regression (simple, multiple): OLS, IV and 2SLS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Simultaneous equation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Binary regression: again OLS (LPM)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Limited dependent variable: binary response </a:t>
            </a:r>
            <a:r>
              <a:rPr lang="en-US" sz="2800" dirty="0" err="1"/>
              <a:t>probit</a:t>
            </a:r>
            <a:r>
              <a:rPr lang="en-US" sz="2800" dirty="0"/>
              <a:t> and </a:t>
            </a:r>
            <a:r>
              <a:rPr lang="en-US" sz="2800" dirty="0" err="1"/>
              <a:t>logit</a:t>
            </a:r>
            <a:r>
              <a:rPr lang="en-US" sz="2800" dirty="0"/>
              <a:t>, multinomial </a:t>
            </a:r>
            <a:r>
              <a:rPr lang="en-US" sz="2800" dirty="0" err="1"/>
              <a:t>probit</a:t>
            </a:r>
            <a:r>
              <a:rPr lang="en-US" sz="2800" dirty="0"/>
              <a:t> and </a:t>
            </a:r>
            <a:r>
              <a:rPr lang="en-US" sz="2800" dirty="0" err="1"/>
              <a:t>logit</a:t>
            </a:r>
            <a:r>
              <a:rPr lang="en-US" sz="2800" dirty="0"/>
              <a:t>, </a:t>
            </a:r>
            <a:r>
              <a:rPr lang="en-US" sz="2800" dirty="0" err="1"/>
              <a:t>tobit</a:t>
            </a:r>
            <a:r>
              <a:rPr lang="en-US" sz="2800" dirty="0"/>
              <a:t> and censored regression, count (</a:t>
            </a:r>
            <a:r>
              <a:rPr lang="en-US" sz="2800" dirty="0" err="1"/>
              <a:t>poisson</a:t>
            </a:r>
            <a:r>
              <a:rPr lang="en-US" sz="2800" dirty="0"/>
              <a:t>), sample selection (</a:t>
            </a:r>
            <a:r>
              <a:rPr lang="en-US" sz="2800" dirty="0" err="1"/>
              <a:t>heckit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Advanced time series: Infinite distributed lag, ARDL, ECM</a:t>
            </a:r>
          </a:p>
          <a:p>
            <a:pPr>
              <a:lnSpc>
                <a:spcPct val="90000"/>
              </a:lnSpc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linear regression model /1</a:t>
            </a:r>
            <a:endParaRPr lang="en-GB"/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800" dirty="0"/>
              <a:t>The basic model (simplest case) is: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		y</a:t>
            </a:r>
            <a:r>
              <a:rPr lang="en-US" sz="2800" i="1" dirty="0"/>
              <a:t>=</a:t>
            </a:r>
            <a:r>
              <a:rPr lang="el-GR" sz="2800" i="1" dirty="0">
                <a:cs typeface="Arial" charset="0"/>
              </a:rPr>
              <a:t>β</a:t>
            </a:r>
            <a:r>
              <a:rPr lang="en-US" sz="2800" i="1" baseline="-25000" dirty="0">
                <a:cs typeface="Arial" charset="0"/>
              </a:rPr>
              <a:t>0</a:t>
            </a:r>
            <a:r>
              <a:rPr lang="en-US" sz="2800" i="1" dirty="0">
                <a:cs typeface="Arial" charset="0"/>
              </a:rPr>
              <a:t>+ </a:t>
            </a:r>
            <a:r>
              <a:rPr lang="el-GR" sz="2800" i="1" dirty="0">
                <a:cs typeface="Arial" charset="0"/>
              </a:rPr>
              <a:t>β</a:t>
            </a:r>
            <a:r>
              <a:rPr lang="en-US" sz="2800" i="1" baseline="-25000" dirty="0">
                <a:cs typeface="Arial" charset="0"/>
              </a:rPr>
              <a:t>1</a:t>
            </a:r>
            <a:r>
              <a:rPr lang="en-US" sz="2800" dirty="0">
                <a:cs typeface="Arial" charset="0"/>
              </a:rPr>
              <a:t>x</a:t>
            </a:r>
            <a:r>
              <a:rPr lang="en-US" sz="2800" i="1" dirty="0">
                <a:cs typeface="Arial" charset="0"/>
              </a:rPr>
              <a:t> + </a:t>
            </a:r>
            <a:r>
              <a:rPr lang="en-US" sz="2800" dirty="0">
                <a:cs typeface="Arial" charset="0"/>
              </a:rPr>
              <a:t>u</a:t>
            </a:r>
            <a:r>
              <a:rPr lang="en-US" sz="2800" i="1" dirty="0">
                <a:cs typeface="Arial" charset="0"/>
              </a:rPr>
              <a:t> 			(1)</a:t>
            </a:r>
          </a:p>
          <a:p>
            <a:pPr>
              <a:buFont typeface="Wingdings" pitchFamily="2" charset="2"/>
              <a:buNone/>
            </a:pPr>
            <a:endParaRPr lang="el-GR" sz="2800" i="1" dirty="0"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dirty="0"/>
              <a:t>where y is the </a:t>
            </a:r>
            <a:r>
              <a:rPr lang="en-US" sz="2800" i="1" dirty="0"/>
              <a:t>dependent </a:t>
            </a:r>
            <a:r>
              <a:rPr lang="en-US" sz="2800" dirty="0"/>
              <a:t>variable</a:t>
            </a:r>
          </a:p>
          <a:p>
            <a:pPr>
              <a:buFont typeface="Wingdings" pitchFamily="2" charset="2"/>
              <a:buNone/>
            </a:pPr>
            <a:r>
              <a:rPr lang="en-US" sz="2800" i="1" dirty="0"/>
              <a:t>		</a:t>
            </a:r>
            <a:r>
              <a:rPr lang="en-US" sz="2800" dirty="0"/>
              <a:t>x is the </a:t>
            </a:r>
            <a:r>
              <a:rPr lang="en-US" sz="2800" i="1" dirty="0"/>
              <a:t>independent</a:t>
            </a:r>
            <a:r>
              <a:rPr lang="en-US" sz="2800" dirty="0"/>
              <a:t> variable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	u is the </a:t>
            </a:r>
            <a:r>
              <a:rPr lang="en-US" sz="2800" i="1" dirty="0"/>
              <a:t>error term </a:t>
            </a:r>
            <a:r>
              <a:rPr lang="en-US" sz="2800" dirty="0"/>
              <a:t>(or unobserved </a:t>
            </a:r>
            <a:r>
              <a:rPr lang="en-US" sz="2800" i="1" dirty="0"/>
              <a:t>disturbance</a:t>
            </a:r>
            <a:r>
              <a:rPr lang="en-US" sz="2800" dirty="0"/>
              <a:t>)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What do </a:t>
            </a:r>
            <a:r>
              <a:rPr lang="el-GR" sz="2800" i="1" dirty="0">
                <a:cs typeface="Arial" charset="0"/>
              </a:rPr>
              <a:t>β</a:t>
            </a:r>
            <a:r>
              <a:rPr lang="en-US" sz="2800" i="1" baseline="-25000" dirty="0">
                <a:cs typeface="Arial" charset="0"/>
              </a:rPr>
              <a:t>0</a:t>
            </a:r>
            <a:r>
              <a:rPr lang="en-US" sz="2800" dirty="0">
                <a:cs typeface="Arial" charset="0"/>
              </a:rPr>
              <a:t> and </a:t>
            </a:r>
            <a:r>
              <a:rPr lang="el-GR" sz="2800" i="1" dirty="0">
                <a:cs typeface="Arial" charset="0"/>
              </a:rPr>
              <a:t>β</a:t>
            </a:r>
            <a:r>
              <a:rPr lang="en-US" sz="2800" i="1" baseline="-25000" dirty="0">
                <a:cs typeface="Arial" charset="0"/>
              </a:rPr>
              <a:t>1</a:t>
            </a:r>
            <a:r>
              <a:rPr lang="en-US" sz="2800" dirty="0">
                <a:cs typeface="Arial" charset="0"/>
              </a:rPr>
              <a:t> represent?</a:t>
            </a:r>
            <a:endParaRPr lang="el-GR" sz="2800" dirty="0"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en-GB" sz="24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linear regression model /2</a:t>
            </a:r>
            <a:endParaRPr lang="en-GB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Let’s assume that </a:t>
            </a:r>
            <a:r>
              <a:rPr lang="el-GR" dirty="0">
                <a:cs typeface="Arial" charset="0"/>
              </a:rPr>
              <a:t>Δ</a:t>
            </a:r>
            <a:r>
              <a:rPr lang="en-US" i="1" dirty="0">
                <a:cs typeface="Arial" charset="0"/>
              </a:rPr>
              <a:t>u</a:t>
            </a:r>
            <a:r>
              <a:rPr lang="en-US" dirty="0">
                <a:cs typeface="Arial" charset="0"/>
              </a:rPr>
              <a:t>=0 (holding other factors in </a:t>
            </a:r>
            <a:r>
              <a:rPr lang="en-US" i="1" dirty="0">
                <a:cs typeface="Arial" charset="0"/>
              </a:rPr>
              <a:t>u</a:t>
            </a:r>
            <a:r>
              <a:rPr lang="en-US" dirty="0">
                <a:cs typeface="Arial" charset="0"/>
              </a:rPr>
              <a:t> unchanged):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dirty="0">
                <a:cs typeface="Arial" charset="0"/>
              </a:rPr>
              <a:t>Δ</a:t>
            </a:r>
            <a:r>
              <a:rPr lang="en-US" dirty="0">
                <a:cs typeface="Arial" charset="0"/>
              </a:rPr>
              <a:t>y=</a:t>
            </a:r>
            <a:r>
              <a:rPr lang="el-GR" i="1" dirty="0">
                <a:cs typeface="Arial" charset="0"/>
              </a:rPr>
              <a:t>β</a:t>
            </a:r>
            <a:r>
              <a:rPr lang="en-US" i="1" baseline="-25000" dirty="0">
                <a:cs typeface="Arial" charset="0"/>
              </a:rPr>
              <a:t>1</a:t>
            </a:r>
            <a:r>
              <a:rPr lang="en-US" i="1" dirty="0">
                <a:cs typeface="Arial" charset="0"/>
              </a:rPr>
              <a:t>·</a:t>
            </a:r>
            <a:r>
              <a:rPr lang="el-GR" dirty="0">
                <a:cs typeface="Arial" charset="0"/>
              </a:rPr>
              <a:t>Δ</a:t>
            </a:r>
            <a:r>
              <a:rPr lang="en-US" dirty="0">
                <a:cs typeface="Arial" charset="0"/>
              </a:rPr>
              <a:t>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cs typeface="Arial" charset="0"/>
              </a:rPr>
              <a:t>Then, </a:t>
            </a:r>
            <a:r>
              <a:rPr lang="el-GR" i="1" dirty="0">
                <a:cs typeface="Arial" charset="0"/>
              </a:rPr>
              <a:t>β</a:t>
            </a:r>
            <a:r>
              <a:rPr lang="en-US" i="1" baseline="-25000" dirty="0">
                <a:cs typeface="Arial" charset="0"/>
              </a:rPr>
              <a:t>1</a:t>
            </a:r>
            <a:r>
              <a:rPr lang="en-US" i="1" dirty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is</a:t>
            </a:r>
            <a:r>
              <a:rPr lang="en-US" i="1" dirty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the </a:t>
            </a:r>
            <a:r>
              <a:rPr lang="en-US" b="1" dirty="0">
                <a:cs typeface="Arial" charset="0"/>
              </a:rPr>
              <a:t>slope</a:t>
            </a:r>
            <a:r>
              <a:rPr lang="en-US" dirty="0">
                <a:cs typeface="Arial" charset="0"/>
              </a:rPr>
              <a:t> parameter (linear relationship between x and y) and </a:t>
            </a:r>
            <a:r>
              <a:rPr lang="el-GR" i="1" dirty="0">
                <a:cs typeface="Arial" charset="0"/>
              </a:rPr>
              <a:t>β</a:t>
            </a:r>
            <a:r>
              <a:rPr lang="en-US" i="1" baseline="-25000" dirty="0">
                <a:cs typeface="Arial" charset="0"/>
              </a:rPr>
              <a:t>0</a:t>
            </a:r>
            <a:r>
              <a:rPr lang="en-US" i="1" dirty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is the </a:t>
            </a:r>
            <a:r>
              <a:rPr lang="en-US" b="1" dirty="0">
                <a:cs typeface="Arial" charset="0"/>
              </a:rPr>
              <a:t>intercept </a:t>
            </a:r>
            <a:r>
              <a:rPr lang="en-US" dirty="0">
                <a:cs typeface="Arial" charset="0"/>
              </a:rPr>
              <a:t>parameter.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i="1" dirty="0">
                <a:cs typeface="Arial" charset="0"/>
              </a:rPr>
              <a:t>β</a:t>
            </a:r>
            <a:r>
              <a:rPr lang="en-US" i="1" baseline="-25000" dirty="0">
                <a:cs typeface="Arial" charset="0"/>
              </a:rPr>
              <a:t>1 </a:t>
            </a:r>
            <a:r>
              <a:rPr lang="en-US" dirty="0">
                <a:cs typeface="Arial" charset="0"/>
              </a:rPr>
              <a:t>is the most interesting parameter in econometrics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dirty="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linear regression model /3</a:t>
            </a:r>
            <a:endParaRPr lang="en-GB"/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800" dirty="0"/>
              <a:t>Let’s go back on </a:t>
            </a:r>
            <a:r>
              <a:rPr lang="en-US" sz="2800" i="1" dirty="0"/>
              <a:t>(1). </a:t>
            </a:r>
            <a:r>
              <a:rPr lang="en-US" sz="2800" dirty="0"/>
              <a:t>Now let’s assume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E(</a:t>
            </a:r>
            <a:r>
              <a:rPr lang="en-US" sz="2800" i="1" dirty="0"/>
              <a:t>u</a:t>
            </a:r>
            <a:r>
              <a:rPr lang="en-US" sz="2800" dirty="0"/>
              <a:t>)=0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how far is it from reality?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Is this condition enough for </a:t>
            </a:r>
            <a:r>
              <a:rPr lang="en-US" sz="2800" i="1" dirty="0"/>
              <a:t>(1)</a:t>
            </a:r>
            <a:r>
              <a:rPr lang="en-US" sz="2800" dirty="0"/>
              <a:t> to be valid?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What about </a:t>
            </a:r>
            <a:r>
              <a:rPr lang="en-US" sz="2800" i="1" dirty="0"/>
              <a:t>u</a:t>
            </a:r>
            <a:r>
              <a:rPr lang="en-US" sz="2800" dirty="0"/>
              <a:t> being </a:t>
            </a:r>
            <a:r>
              <a:rPr lang="en-US" sz="2800" i="1" dirty="0"/>
              <a:t>not linearly</a:t>
            </a:r>
            <a:r>
              <a:rPr lang="en-US" sz="2800" dirty="0"/>
              <a:t> correlated with x (x</a:t>
            </a:r>
            <a:r>
              <a:rPr lang="en-US" sz="2800" dirty="0">
                <a:cs typeface="Arial" charset="0"/>
              </a:rPr>
              <a:t>², log x,...)</a:t>
            </a:r>
            <a:r>
              <a:rPr lang="en-US" sz="2800" dirty="0"/>
              <a:t>?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E(</a:t>
            </a:r>
            <a:r>
              <a:rPr lang="en-US" sz="2800" i="1" dirty="0" err="1"/>
              <a:t>u|x</a:t>
            </a:r>
            <a:r>
              <a:rPr lang="en-US" sz="2800" dirty="0"/>
              <a:t>)=E(</a:t>
            </a:r>
            <a:r>
              <a:rPr lang="en-US" sz="2800" i="1" dirty="0"/>
              <a:t>u</a:t>
            </a:r>
            <a:r>
              <a:rPr lang="en-US" sz="2800" dirty="0"/>
              <a:t>)=0			</a:t>
            </a:r>
            <a:r>
              <a:rPr lang="en-US" sz="2800" i="1" dirty="0"/>
              <a:t>(2)</a:t>
            </a:r>
          </a:p>
          <a:p>
            <a:pPr>
              <a:buFont typeface="Wingdings" pitchFamily="2" charset="2"/>
              <a:buNone/>
            </a:pPr>
            <a:endParaRPr lang="en-US" sz="2800" i="1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This is the </a:t>
            </a:r>
            <a:r>
              <a:rPr lang="en-US" sz="2800" b="1" dirty="0"/>
              <a:t>zero conditional mean assumption</a:t>
            </a:r>
            <a:endParaRPr lang="en-GB" sz="2800" b="1" dirty="0"/>
          </a:p>
        </p:txBody>
      </p:sp>
      <p:sp>
        <p:nvSpPr>
          <p:cNvPr id="2" name="Action Button: Blank 1">
            <a:hlinkClick r:id="rId3" action="ppaction://hlinkfile" highlightClick="1"/>
            <a:extLst>
              <a:ext uri="{FF2B5EF4-FFF2-40B4-BE49-F238E27FC236}">
                <a16:creationId xmlns:a16="http://schemas.microsoft.com/office/drawing/2014/main" id="{16ACA595-3D1E-436D-A362-F58332C73DB7}"/>
              </a:ext>
            </a:extLst>
          </p:cNvPr>
          <p:cNvSpPr/>
          <p:nvPr/>
        </p:nvSpPr>
        <p:spPr>
          <a:xfrm>
            <a:off x="7380312" y="5805264"/>
            <a:ext cx="10904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</TotalTime>
  <Words>446</Words>
  <Application>Microsoft Office PowerPoint</Application>
  <PresentationFormat>On-screen Show (4:3)</PresentationFormat>
  <Paragraphs>86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PowerPoint Presentation</vt:lpstr>
      <vt:lpstr>Overview</vt:lpstr>
      <vt:lpstr>1. Purpose and scope of econometrics</vt:lpstr>
      <vt:lpstr>2. Type of data</vt:lpstr>
      <vt:lpstr>Causality</vt:lpstr>
      <vt:lpstr>Type of models</vt:lpstr>
      <vt:lpstr>Simple linear regression model /1</vt:lpstr>
      <vt:lpstr>Simple linear regression model /2</vt:lpstr>
      <vt:lpstr>Simple linear regression model /3</vt:lpstr>
      <vt:lpstr>Simple linear regression model /4</vt:lpstr>
    </vt:vector>
  </TitlesOfParts>
  <Company>FAO of the 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Econometrics</dc:title>
  <dc:creator>Azzarri, Carlo (ESAE)</dc:creator>
  <cp:lastModifiedBy>Azzarri, Carlo (IFPRI)</cp:lastModifiedBy>
  <cp:revision>37</cp:revision>
  <dcterms:created xsi:type="dcterms:W3CDTF">2008-02-25T15:43:27Z</dcterms:created>
  <dcterms:modified xsi:type="dcterms:W3CDTF">2017-11-08T18:51:52Z</dcterms:modified>
</cp:coreProperties>
</file>